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9" r:id="rId2"/>
    <p:sldId id="260" r:id="rId3"/>
    <p:sldId id="257" r:id="rId4"/>
    <p:sldId id="256" r:id="rId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733"/>
  </p:normalViewPr>
  <p:slideViewPr>
    <p:cSldViewPr snapToGrid="0" snapToObjects="1">
      <p:cViewPr varScale="1">
        <p:scale>
          <a:sx n="117" d="100"/>
          <a:sy n="117" d="100"/>
        </p:scale>
        <p:origin x="1480" y="17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slide" Target="slides/slide4.xml"/><Relationship Id="rId4" Type="http://schemas.openxmlformats.org/officeDocument/2006/relationships/slide" Target="slides/slide3.xml"/><Relationship Id="rId9" Type="http://schemas.openxmlformats.org/officeDocument/2006/relationships/tableStyles" Target="tableStyles.xml"/></Relationships>
</file>

<file path=ppt/media/image1.tiff>
</file>

<file path=ppt/media/image2.tiff>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ECBE654B-F2A8-A248-AD81-A0E17E1EAF5B}" type="datetimeFigureOut">
              <a:rPr lang="en-US" smtClean="0"/>
              <a:t>3/6/20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4529D8-196D-D14E-9A5B-95629CBB1C92}" type="slidenum">
              <a:rPr lang="en-US" smtClean="0"/>
              <a:t>‹#›</a:t>
            </a:fld>
            <a:endParaRPr lang="en-US"/>
          </a:p>
        </p:txBody>
      </p:sp>
    </p:spTree>
    <p:extLst>
      <p:ext uri="{BB962C8B-B14F-4D97-AF65-F5344CB8AC3E}">
        <p14:creationId xmlns:p14="http://schemas.microsoft.com/office/powerpoint/2010/main" val="23939231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CBE654B-F2A8-A248-AD81-A0E17E1EAF5B}" type="datetimeFigureOut">
              <a:rPr lang="en-US" smtClean="0"/>
              <a:t>3/6/20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4529D8-196D-D14E-9A5B-95629CBB1C92}" type="slidenum">
              <a:rPr lang="en-US" smtClean="0"/>
              <a:t>‹#›</a:t>
            </a:fld>
            <a:endParaRPr lang="en-US"/>
          </a:p>
        </p:txBody>
      </p:sp>
    </p:spTree>
    <p:extLst>
      <p:ext uri="{BB962C8B-B14F-4D97-AF65-F5344CB8AC3E}">
        <p14:creationId xmlns:p14="http://schemas.microsoft.com/office/powerpoint/2010/main" val="3111948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CBE654B-F2A8-A248-AD81-A0E17E1EAF5B}" type="datetimeFigureOut">
              <a:rPr lang="en-US" smtClean="0"/>
              <a:t>3/6/20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4529D8-196D-D14E-9A5B-95629CBB1C92}" type="slidenum">
              <a:rPr lang="en-US" smtClean="0"/>
              <a:t>‹#›</a:t>
            </a:fld>
            <a:endParaRPr lang="en-US"/>
          </a:p>
        </p:txBody>
      </p:sp>
    </p:spTree>
    <p:extLst>
      <p:ext uri="{BB962C8B-B14F-4D97-AF65-F5344CB8AC3E}">
        <p14:creationId xmlns:p14="http://schemas.microsoft.com/office/powerpoint/2010/main" val="8130335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CBE654B-F2A8-A248-AD81-A0E17E1EAF5B}" type="datetimeFigureOut">
              <a:rPr lang="en-US" smtClean="0"/>
              <a:t>3/6/20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4529D8-196D-D14E-9A5B-95629CBB1C92}" type="slidenum">
              <a:rPr lang="en-US" smtClean="0"/>
              <a:t>‹#›</a:t>
            </a:fld>
            <a:endParaRPr lang="en-US"/>
          </a:p>
        </p:txBody>
      </p:sp>
    </p:spTree>
    <p:extLst>
      <p:ext uri="{BB962C8B-B14F-4D97-AF65-F5344CB8AC3E}">
        <p14:creationId xmlns:p14="http://schemas.microsoft.com/office/powerpoint/2010/main" val="42792205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CBE654B-F2A8-A248-AD81-A0E17E1EAF5B}" type="datetimeFigureOut">
              <a:rPr lang="en-US" smtClean="0"/>
              <a:t>3/6/20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4529D8-196D-D14E-9A5B-95629CBB1C92}" type="slidenum">
              <a:rPr lang="en-US" smtClean="0"/>
              <a:t>‹#›</a:t>
            </a:fld>
            <a:endParaRPr lang="en-US"/>
          </a:p>
        </p:txBody>
      </p:sp>
    </p:spTree>
    <p:extLst>
      <p:ext uri="{BB962C8B-B14F-4D97-AF65-F5344CB8AC3E}">
        <p14:creationId xmlns:p14="http://schemas.microsoft.com/office/powerpoint/2010/main" val="40304286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CBE654B-F2A8-A248-AD81-A0E17E1EAF5B}" type="datetimeFigureOut">
              <a:rPr lang="en-US" smtClean="0"/>
              <a:t>3/6/20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4529D8-196D-D14E-9A5B-95629CBB1C92}" type="slidenum">
              <a:rPr lang="en-US" smtClean="0"/>
              <a:t>‹#›</a:t>
            </a:fld>
            <a:endParaRPr lang="en-US"/>
          </a:p>
        </p:txBody>
      </p:sp>
    </p:spTree>
    <p:extLst>
      <p:ext uri="{BB962C8B-B14F-4D97-AF65-F5344CB8AC3E}">
        <p14:creationId xmlns:p14="http://schemas.microsoft.com/office/powerpoint/2010/main" val="18738421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CBE654B-F2A8-A248-AD81-A0E17E1EAF5B}" type="datetimeFigureOut">
              <a:rPr lang="en-US" smtClean="0"/>
              <a:t>3/6/20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04529D8-196D-D14E-9A5B-95629CBB1C92}" type="slidenum">
              <a:rPr lang="en-US" smtClean="0"/>
              <a:t>‹#›</a:t>
            </a:fld>
            <a:endParaRPr lang="en-US"/>
          </a:p>
        </p:txBody>
      </p:sp>
    </p:spTree>
    <p:extLst>
      <p:ext uri="{BB962C8B-B14F-4D97-AF65-F5344CB8AC3E}">
        <p14:creationId xmlns:p14="http://schemas.microsoft.com/office/powerpoint/2010/main" val="31684386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CBE654B-F2A8-A248-AD81-A0E17E1EAF5B}" type="datetimeFigureOut">
              <a:rPr lang="en-US" smtClean="0"/>
              <a:t>3/6/20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04529D8-196D-D14E-9A5B-95629CBB1C92}" type="slidenum">
              <a:rPr lang="en-US" smtClean="0"/>
              <a:t>‹#›</a:t>
            </a:fld>
            <a:endParaRPr lang="en-US"/>
          </a:p>
        </p:txBody>
      </p:sp>
    </p:spTree>
    <p:extLst>
      <p:ext uri="{BB962C8B-B14F-4D97-AF65-F5344CB8AC3E}">
        <p14:creationId xmlns:p14="http://schemas.microsoft.com/office/powerpoint/2010/main" val="8335160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CBE654B-F2A8-A248-AD81-A0E17E1EAF5B}" type="datetimeFigureOut">
              <a:rPr lang="en-US" smtClean="0"/>
              <a:t>3/6/20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04529D8-196D-D14E-9A5B-95629CBB1C92}" type="slidenum">
              <a:rPr lang="en-US" smtClean="0"/>
              <a:t>‹#›</a:t>
            </a:fld>
            <a:endParaRPr lang="en-US"/>
          </a:p>
        </p:txBody>
      </p:sp>
    </p:spTree>
    <p:extLst>
      <p:ext uri="{BB962C8B-B14F-4D97-AF65-F5344CB8AC3E}">
        <p14:creationId xmlns:p14="http://schemas.microsoft.com/office/powerpoint/2010/main" val="17514536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CBE654B-F2A8-A248-AD81-A0E17E1EAF5B}" type="datetimeFigureOut">
              <a:rPr lang="en-US" smtClean="0"/>
              <a:t>3/6/20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4529D8-196D-D14E-9A5B-95629CBB1C92}" type="slidenum">
              <a:rPr lang="en-US" smtClean="0"/>
              <a:t>‹#›</a:t>
            </a:fld>
            <a:endParaRPr lang="en-US"/>
          </a:p>
        </p:txBody>
      </p:sp>
    </p:spTree>
    <p:extLst>
      <p:ext uri="{BB962C8B-B14F-4D97-AF65-F5344CB8AC3E}">
        <p14:creationId xmlns:p14="http://schemas.microsoft.com/office/powerpoint/2010/main" val="348903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CBE654B-F2A8-A248-AD81-A0E17E1EAF5B}" type="datetimeFigureOut">
              <a:rPr lang="en-US" smtClean="0"/>
              <a:t>3/6/20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4529D8-196D-D14E-9A5B-95629CBB1C92}" type="slidenum">
              <a:rPr lang="en-US" smtClean="0"/>
              <a:t>‹#›</a:t>
            </a:fld>
            <a:endParaRPr lang="en-US"/>
          </a:p>
        </p:txBody>
      </p:sp>
    </p:spTree>
    <p:extLst>
      <p:ext uri="{BB962C8B-B14F-4D97-AF65-F5344CB8AC3E}">
        <p14:creationId xmlns:p14="http://schemas.microsoft.com/office/powerpoint/2010/main" val="16142175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CBE654B-F2A8-A248-AD81-A0E17E1EAF5B}" type="datetimeFigureOut">
              <a:rPr lang="en-US" smtClean="0"/>
              <a:t>3/6/20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04529D8-196D-D14E-9A5B-95629CBB1C92}" type="slidenum">
              <a:rPr lang="en-US" smtClean="0"/>
              <a:t>‹#›</a:t>
            </a:fld>
            <a:endParaRPr lang="en-US"/>
          </a:p>
        </p:txBody>
      </p:sp>
    </p:spTree>
    <p:extLst>
      <p:ext uri="{BB962C8B-B14F-4D97-AF65-F5344CB8AC3E}">
        <p14:creationId xmlns:p14="http://schemas.microsoft.com/office/powerpoint/2010/main" val="28718920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D05D807-CDCE-F74B-8B0E-97633275519B}"/>
              </a:ext>
            </a:extLst>
          </p:cNvPr>
          <p:cNvSpPr/>
          <p:nvPr/>
        </p:nvSpPr>
        <p:spPr>
          <a:xfrm>
            <a:off x="469557" y="364692"/>
            <a:ext cx="8106032" cy="10048905"/>
          </a:xfrm>
          <a:prstGeom prst="rect">
            <a:avLst/>
          </a:prstGeom>
        </p:spPr>
        <p:txBody>
          <a:bodyPr wrap="square">
            <a:spAutoFit/>
          </a:bodyPr>
          <a:lstStyle/>
          <a:p>
            <a:r>
              <a:rPr lang="en-US" sz="1600" dirty="0">
                <a:latin typeface="Calibri" panose="020F0502020204030204" pitchFamily="34" charset="0"/>
                <a:ea typeface="Calibri" panose="020F0502020204030204" pitchFamily="34" charset="0"/>
                <a:cs typeface="Times New Roman" panose="02020603050405020304" pitchFamily="18" charset="0"/>
              </a:rPr>
              <a:t>In order to plot radial pair distribution function using VMD, do the following:</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mj-lt"/>
              <a:buAutoNum type="arabicPeriod"/>
            </a:pPr>
            <a:r>
              <a:rPr lang="en-US" sz="1600" dirty="0">
                <a:latin typeface="Calibri" panose="020F0502020204030204" pitchFamily="34" charset="0"/>
                <a:ea typeface="Calibri" panose="020F0502020204030204" pitchFamily="34" charset="0"/>
                <a:cs typeface="Times New Roman" panose="02020603050405020304" pitchFamily="18" charset="0"/>
              </a:rPr>
              <a:t>Open VMD and load your trajectory</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mj-lt"/>
              <a:buAutoNum type="arabicPeriod"/>
            </a:pPr>
            <a:r>
              <a:rPr lang="en-US" sz="1600" dirty="0">
                <a:latin typeface="Calibri" panose="020F0502020204030204" pitchFamily="34" charset="0"/>
                <a:ea typeface="Calibri" panose="020F0502020204030204" pitchFamily="34" charset="0"/>
                <a:cs typeface="Times New Roman" panose="02020603050405020304" pitchFamily="18" charset="0"/>
              </a:rPr>
              <a:t>In the VMD Main window, go to Extensions </a:t>
            </a:r>
            <a:r>
              <a:rPr lang="en-US" sz="1600" dirty="0">
                <a:latin typeface="Calibri" panose="020F0502020204030204" pitchFamily="34" charset="0"/>
                <a:ea typeface="Calibri" panose="020F0502020204030204" pitchFamily="34" charset="0"/>
                <a:cs typeface="Times New Roman" panose="02020603050405020304" pitchFamily="18" charset="0"/>
                <a:sym typeface="Wingdings" pitchFamily="2" charset="2"/>
              </a:rPr>
              <a:t></a:t>
            </a:r>
            <a:r>
              <a:rPr lang="en-US" sz="1600" dirty="0">
                <a:latin typeface="Calibri" panose="020F0502020204030204" pitchFamily="34" charset="0"/>
                <a:ea typeface="Calibri" panose="020F0502020204030204" pitchFamily="34" charset="0"/>
                <a:cs typeface="Times New Roman" panose="02020603050405020304" pitchFamily="18" charset="0"/>
              </a:rPr>
              <a:t> Analysis </a:t>
            </a:r>
            <a:r>
              <a:rPr lang="en-US" sz="1600" dirty="0">
                <a:latin typeface="Calibri" panose="020F0502020204030204" pitchFamily="34" charset="0"/>
                <a:ea typeface="Calibri" panose="020F0502020204030204" pitchFamily="34" charset="0"/>
                <a:cs typeface="Times New Roman" panose="02020603050405020304" pitchFamily="18" charset="0"/>
                <a:sym typeface="Wingdings" pitchFamily="2" charset="2"/>
              </a:rPr>
              <a:t></a:t>
            </a:r>
            <a:r>
              <a:rPr lang="en-US" sz="1600" dirty="0">
                <a:latin typeface="Calibri" panose="020F0502020204030204" pitchFamily="34" charset="0"/>
                <a:ea typeface="Calibri" panose="020F0502020204030204" pitchFamily="34" charset="0"/>
                <a:cs typeface="Times New Roman" panose="02020603050405020304" pitchFamily="18" charset="0"/>
              </a:rPr>
              <a:t> Radial Pair Distribution Function g(r) </a:t>
            </a:r>
          </a:p>
          <a:p>
            <a:pPr marL="342900" marR="0" lvl="0" indent="-342900">
              <a:spcBef>
                <a:spcPts val="0"/>
              </a:spcBef>
              <a:spcAft>
                <a:spcPts val="0"/>
              </a:spcAft>
              <a:buFont typeface="+mj-lt"/>
              <a:buAutoNum type="arabicPeriod"/>
            </a:pP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mj-lt"/>
              <a:buAutoNum type="arabicPeriod"/>
            </a:pP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mj-lt"/>
              <a:buAutoNum type="arabicPeriod"/>
            </a:pP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mj-lt"/>
              <a:buAutoNum type="arabicPeriod"/>
            </a:pP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mj-lt"/>
              <a:buAutoNum type="arabicPeriod"/>
            </a:pP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mj-lt"/>
              <a:buAutoNum type="arabicPeriod"/>
            </a:pP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mj-lt"/>
              <a:buAutoNum type="arabicPeriod"/>
            </a:pP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mj-lt"/>
              <a:buAutoNum type="arabicPeriod"/>
            </a:pP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mj-lt"/>
              <a:buAutoNum type="arabicPeriod"/>
            </a:pP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mj-lt"/>
              <a:buAutoNum type="arabicPeriod"/>
            </a:pP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mj-lt"/>
              <a:buAutoNum type="arabicPeriod"/>
            </a:pP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marL="342900" indent="-342900">
              <a:buFont typeface="+mj-lt"/>
              <a:buAutoNum type="arabicPeriod"/>
            </a:pPr>
            <a:r>
              <a:rPr lang="en-US" sz="1600" dirty="0">
                <a:latin typeface="Calibri" panose="020F0502020204030204" pitchFamily="34" charset="0"/>
                <a:ea typeface="Calibri" panose="020F0502020204030204" pitchFamily="34" charset="0"/>
                <a:cs typeface="Times New Roman" panose="02020603050405020304" pitchFamily="18" charset="0"/>
              </a:rPr>
              <a:t>Enter the different </a:t>
            </a:r>
            <a:r>
              <a:rPr lang="en-US" sz="1600" dirty="0" err="1">
                <a:latin typeface="Calibri" panose="020F0502020204030204" pitchFamily="34" charset="0"/>
                <a:ea typeface="Calibri" panose="020F0502020204030204" pitchFamily="34" charset="0"/>
                <a:cs typeface="Times New Roman" panose="02020603050405020304" pitchFamily="18" charset="0"/>
              </a:rPr>
              <a:t>i</a:t>
            </a:r>
            <a:r>
              <a:rPr lang="en-US" sz="1600" dirty="0">
                <a:latin typeface="Calibri" panose="020F0502020204030204" pitchFamily="34" charset="0"/>
                <a:ea typeface="Calibri" panose="020F0502020204030204" pitchFamily="34" charset="0"/>
                <a:cs typeface="Times New Roman" panose="02020603050405020304" pitchFamily="18" charset="0"/>
              </a:rPr>
              <a:t> and j pair that you want to compute g(r) between in Selection 1 and Selection 2 respectively </a:t>
            </a:r>
            <a:endParaRPr lang="en-US" sz="1600" dirty="0"/>
          </a:p>
          <a:p>
            <a:pPr marL="342900" marR="0" lvl="0" indent="-342900">
              <a:spcBef>
                <a:spcPts val="0"/>
              </a:spcBef>
              <a:spcAft>
                <a:spcPts val="0"/>
              </a:spcAft>
              <a:buFont typeface="+mj-lt"/>
              <a:buAutoNum type="arabicPeriod"/>
            </a:pP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mj-lt"/>
              <a:buAutoNum type="arabicPeriod"/>
            </a:pP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mj-lt"/>
              <a:buAutoNum type="arabicPeriod"/>
            </a:pP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mj-lt"/>
              <a:buAutoNum type="arabicPeriod"/>
            </a:pP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mj-lt"/>
              <a:buAutoNum type="arabicPeriod"/>
            </a:pP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mj-lt"/>
              <a:buAutoNum type="arabicPeriod"/>
            </a:pP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mj-lt"/>
              <a:buAutoNum type="arabicPeriod"/>
            </a:pP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marL="342900" indent="-342900">
              <a:buFont typeface="+mj-lt"/>
              <a:buAutoNum type="arabicPeriod"/>
            </a:pPr>
            <a:r>
              <a:rPr lang="en-US" sz="1600" dirty="0"/>
              <a:t>A graph should pop up. You can save the coordinates using the ‘File’ tab in the top left corner of the graph, and plot it in excel if you want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mj-lt"/>
              <a:buAutoNum type="arabicPeriod"/>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mj-lt"/>
              <a:buAutoNum type="arabicPeriod"/>
            </a:pP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mj-lt"/>
              <a:buAutoNum type="arabicPeriod"/>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mj-lt"/>
              <a:buAutoNum type="arabicPeriod"/>
            </a:pP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mj-lt"/>
              <a:buAutoNum type="arabicPeriod"/>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mj-lt"/>
              <a:buAutoNum type="arabicPeriod"/>
            </a:pP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mj-lt"/>
              <a:buAutoNum type="arabicPeriod"/>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mj-lt"/>
              <a:buAutoNum type="arabicPeriod"/>
            </a:pP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mj-lt"/>
              <a:buAutoNum type="arabicPeriod"/>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mj-lt"/>
              <a:buAutoNum type="arabicPeriod"/>
            </a:pP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mj-lt"/>
              <a:buAutoNum type="arabicPeriod"/>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mj-lt"/>
              <a:buAutoNum type="arabicPeriod"/>
            </a:pP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mj-lt"/>
              <a:buAutoNum type="arabicPeriod"/>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mj-lt"/>
              <a:buAutoNum type="arabicPeriod"/>
            </a:pP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mj-lt"/>
              <a:buAutoNum type="arabicPeriod"/>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mj-lt"/>
              <a:buAutoNum type="arabicPeriod"/>
            </a:pP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mj-lt"/>
              <a:buAutoNum type="arabicPeriod"/>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mj-lt"/>
              <a:buAutoNum type="arabicPeriod"/>
            </a:pP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mj-lt"/>
              <a:buAutoNum type="arabicPeriod"/>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mj-lt"/>
              <a:buAutoNum type="arabicPeriod"/>
            </a:pP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mj-lt"/>
              <a:buAutoNum type="arabicPeriod"/>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5" name="Picture 4" descr="A screenshot of a social media post&#10;&#10;Description automatically generated">
            <a:extLst>
              <a:ext uri="{FF2B5EF4-FFF2-40B4-BE49-F238E27FC236}">
                <a16:creationId xmlns:a16="http://schemas.microsoft.com/office/drawing/2014/main" id="{0B8BDB20-19E0-EC41-91C5-7FAE9E737CCF}"/>
              </a:ext>
            </a:extLst>
          </p:cNvPr>
          <p:cNvPicPr/>
          <p:nvPr/>
        </p:nvPicPr>
        <p:blipFill>
          <a:blip r:embed="rId2"/>
          <a:stretch>
            <a:fillRect/>
          </a:stretch>
        </p:blipFill>
        <p:spPr>
          <a:xfrm>
            <a:off x="1977080" y="1421890"/>
            <a:ext cx="4139514" cy="2544629"/>
          </a:xfrm>
          <a:prstGeom prst="rect">
            <a:avLst/>
          </a:prstGeom>
        </p:spPr>
      </p:pic>
      <p:pic>
        <p:nvPicPr>
          <p:cNvPr id="7" name="Picture 6" descr="A screenshot of a cell phone&#10;&#10;Description automatically generated">
            <a:extLst>
              <a:ext uri="{FF2B5EF4-FFF2-40B4-BE49-F238E27FC236}">
                <a16:creationId xmlns:a16="http://schemas.microsoft.com/office/drawing/2014/main" id="{9FF84769-9A02-2441-B36F-1FCBFE456D30}"/>
              </a:ext>
            </a:extLst>
          </p:cNvPr>
          <p:cNvPicPr/>
          <p:nvPr/>
        </p:nvPicPr>
        <p:blipFill>
          <a:blip r:embed="rId3"/>
          <a:stretch>
            <a:fillRect/>
          </a:stretch>
        </p:blipFill>
        <p:spPr>
          <a:xfrm>
            <a:off x="2780269" y="4569374"/>
            <a:ext cx="3336325" cy="1510150"/>
          </a:xfrm>
          <a:prstGeom prst="rect">
            <a:avLst/>
          </a:prstGeom>
        </p:spPr>
      </p:pic>
    </p:spTree>
    <p:extLst>
      <p:ext uri="{BB962C8B-B14F-4D97-AF65-F5344CB8AC3E}">
        <p14:creationId xmlns:p14="http://schemas.microsoft.com/office/powerpoint/2010/main" val="13848082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885DEC0-3BE2-614C-AE66-5887EB5B1290}"/>
              </a:ext>
            </a:extLst>
          </p:cNvPr>
          <p:cNvSpPr/>
          <p:nvPr/>
        </p:nvSpPr>
        <p:spPr>
          <a:xfrm>
            <a:off x="605481" y="794478"/>
            <a:ext cx="7933037" cy="3693319"/>
          </a:xfrm>
          <a:prstGeom prst="rect">
            <a:avLst/>
          </a:prstGeom>
        </p:spPr>
        <p:txBody>
          <a:bodyPr wrap="square">
            <a:spAutoFit/>
          </a:bodyPr>
          <a:lstStyle/>
          <a:p>
            <a:r>
              <a:rPr lang="en-US" dirty="0">
                <a:latin typeface="Calibri" panose="020F0502020204030204" pitchFamily="34" charset="0"/>
                <a:ea typeface="Calibri" panose="020F0502020204030204" pitchFamily="34" charset="0"/>
                <a:cs typeface="Times New Roman" panose="02020603050405020304" pitchFamily="18" charset="0"/>
              </a:rPr>
              <a:t>Let’s look at the structure of water and of a single protein in a box. Go to </a:t>
            </a:r>
            <a:r>
              <a:rPr lang="en-US" b="1" dirty="0"/>
              <a:t>/</a:t>
            </a:r>
            <a:r>
              <a:rPr lang="en-US" b="1" dirty="0" err="1"/>
              <a:t>gscratch</a:t>
            </a:r>
            <a:r>
              <a:rPr lang="en-US" b="1" dirty="0"/>
              <a:t>/</a:t>
            </a:r>
            <a:r>
              <a:rPr lang="en-US" b="1" dirty="0" err="1"/>
              <a:t>stf</a:t>
            </a:r>
            <a:r>
              <a:rPr lang="en-US" b="1" dirty="0"/>
              <a:t>/</a:t>
            </a:r>
            <a:r>
              <a:rPr lang="en-US" b="1" dirty="0" err="1"/>
              <a:t>sarah</a:t>
            </a:r>
            <a:r>
              <a:rPr lang="en-US" b="1" dirty="0"/>
              <a:t>/molsim_hw8_files/ </a:t>
            </a:r>
            <a:r>
              <a:rPr lang="en-US" dirty="0">
                <a:solidFill>
                  <a:srgbClr val="000000"/>
                </a:solidFill>
                <a:latin typeface="Calibri" panose="020F0502020204030204" pitchFamily="34" charset="0"/>
                <a:ea typeface="Calibri" panose="020F0502020204030204" pitchFamily="34" charset="0"/>
                <a:cs typeface="Calibri" panose="020F0502020204030204" pitchFamily="34" charset="0"/>
              </a:rPr>
              <a:t>and load </a:t>
            </a:r>
            <a:r>
              <a:rPr lang="en-US" b="1" dirty="0" err="1">
                <a:solidFill>
                  <a:srgbClr val="000000"/>
                </a:solidFill>
                <a:latin typeface="Calibri" panose="020F0502020204030204" pitchFamily="34" charset="0"/>
                <a:ea typeface="Calibri" panose="020F0502020204030204" pitchFamily="34" charset="0"/>
                <a:cs typeface="Calibri" panose="020F0502020204030204" pitchFamily="34" charset="0"/>
              </a:rPr>
              <a:t>traj_comp.xtc</a:t>
            </a:r>
            <a:r>
              <a:rPr lang="en-US" dirty="0">
                <a:solidFill>
                  <a:srgbClr val="000000"/>
                </a:solidFill>
                <a:latin typeface="Calibri" panose="020F0502020204030204" pitchFamily="34" charset="0"/>
                <a:ea typeface="Calibri" panose="020F0502020204030204" pitchFamily="34" charset="0"/>
                <a:cs typeface="Calibri" panose="020F0502020204030204" pitchFamily="34" charset="0"/>
              </a:rPr>
              <a:t> using </a:t>
            </a:r>
            <a:r>
              <a:rPr lang="en-US" b="1" dirty="0" err="1">
                <a:solidFill>
                  <a:srgbClr val="000000"/>
                </a:solidFill>
                <a:latin typeface="Calibri" panose="020F0502020204030204" pitchFamily="34" charset="0"/>
                <a:ea typeface="Calibri" panose="020F0502020204030204" pitchFamily="34" charset="0"/>
                <a:cs typeface="Calibri" panose="020F0502020204030204" pitchFamily="34" charset="0"/>
              </a:rPr>
              <a:t>confout.gro</a:t>
            </a:r>
            <a:r>
              <a:rPr lang="en-US" dirty="0">
                <a:solidFill>
                  <a:srgbClr val="000000"/>
                </a:solidFill>
                <a:latin typeface="Calibri" panose="020F0502020204030204" pitchFamily="34" charset="0"/>
                <a:ea typeface="Calibri" panose="020F0502020204030204" pitchFamily="34" charset="0"/>
                <a:cs typeface="Calibri" panose="020F0502020204030204" pitchFamily="34" charset="0"/>
              </a:rPr>
              <a:t> on VMD.</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r>
              <a:rPr lang="en-US" dirty="0">
                <a:latin typeface="Calibri" panose="020F0502020204030204" pitchFamily="34" charset="0"/>
                <a:ea typeface="Calibri" panose="020F0502020204030204" pitchFamily="34" charset="0"/>
                <a:cs typeface="Times New Roman" panose="02020603050405020304" pitchFamily="18"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mj-lt"/>
              <a:buAutoNum type="arabicPeriod"/>
            </a:pPr>
            <a:r>
              <a:rPr lang="en-US" dirty="0">
                <a:latin typeface="Calibri" panose="020F0502020204030204" pitchFamily="34" charset="0"/>
                <a:ea typeface="Calibri" panose="020F0502020204030204" pitchFamily="34" charset="0"/>
                <a:cs typeface="Times New Roman" panose="02020603050405020304" pitchFamily="18" charset="0"/>
              </a:rPr>
              <a:t>Take a snapshot of the protein without any water molecules. You can render water transparent, if you’re feeling fancy!</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mj-lt"/>
              <a:buAutoNum type="arabicPeriod"/>
            </a:pPr>
            <a:r>
              <a:rPr lang="en-US" dirty="0">
                <a:latin typeface="Calibri" panose="020F0502020204030204" pitchFamily="34" charset="0"/>
                <a:ea typeface="Calibri" panose="020F0502020204030204" pitchFamily="34" charset="0"/>
                <a:cs typeface="Times New Roman" panose="02020603050405020304" pitchFamily="18" charset="0"/>
              </a:rPr>
              <a:t>You can tell if the protein is structured by rendering it using “New Ribbons” Drawing Method (in the Graphical Representations GUI). Does this protein have a secondary structure? If yes, what is it?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mj-lt"/>
              <a:buAutoNum type="arabicPeriod"/>
            </a:pPr>
            <a:r>
              <a:rPr lang="en-US" dirty="0">
                <a:latin typeface="Calibri" panose="020F0502020204030204" pitchFamily="34" charset="0"/>
                <a:ea typeface="Calibri" panose="020F0502020204030204" pitchFamily="34" charset="0"/>
                <a:cs typeface="Times New Roman" panose="02020603050405020304" pitchFamily="18" charset="0"/>
              </a:rPr>
              <a:t>Using VMD plot g(r) between:</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spcBef>
                <a:spcPts val="0"/>
              </a:spcBef>
              <a:spcAft>
                <a:spcPts val="0"/>
              </a:spcAft>
              <a:buFont typeface="+mj-lt"/>
              <a:buAutoNum type="alphaLcPeriod"/>
            </a:pPr>
            <a:r>
              <a:rPr lang="en-US" dirty="0">
                <a:latin typeface="Calibri" panose="020F0502020204030204" pitchFamily="34" charset="0"/>
                <a:ea typeface="Calibri" panose="020F0502020204030204" pitchFamily="34" charset="0"/>
                <a:cs typeface="Times New Roman" panose="02020603050405020304" pitchFamily="18" charset="0"/>
              </a:rPr>
              <a:t>LYS – LEU</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spcBef>
                <a:spcPts val="0"/>
              </a:spcBef>
              <a:spcAft>
                <a:spcPts val="0"/>
              </a:spcAft>
              <a:buFont typeface="+mj-lt"/>
              <a:buAutoNum type="alphaLcPeriod"/>
            </a:pPr>
            <a:r>
              <a:rPr lang="en-US" dirty="0">
                <a:latin typeface="Calibri" panose="020F0502020204030204" pitchFamily="34" charset="0"/>
                <a:ea typeface="Calibri" panose="020F0502020204030204" pitchFamily="34" charset="0"/>
                <a:cs typeface="Times New Roman" panose="02020603050405020304" pitchFamily="18" charset="0"/>
              </a:rPr>
              <a:t>SOL – SOL </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marL="685800" marR="0">
              <a:spcBef>
                <a:spcPts val="0"/>
              </a:spcBef>
              <a:spcAft>
                <a:spcPts val="0"/>
              </a:spcAft>
            </a:pPr>
            <a:r>
              <a:rPr lang="en-US" dirty="0">
                <a:latin typeface="Calibri" panose="020F0502020204030204" pitchFamily="34" charset="0"/>
                <a:ea typeface="Calibri" panose="020F0502020204030204" pitchFamily="34" charset="0"/>
                <a:cs typeface="Times New Roman" panose="02020603050405020304" pitchFamily="18" charset="0"/>
              </a:rPr>
              <a:t>Can you tell what the first </a:t>
            </a:r>
            <a:r>
              <a:rPr lang="en-US" dirty="0" err="1">
                <a:latin typeface="Calibri" panose="020F0502020204030204" pitchFamily="34" charset="0"/>
                <a:ea typeface="Calibri" panose="020F0502020204030204" pitchFamily="34" charset="0"/>
                <a:cs typeface="Times New Roman" panose="02020603050405020304" pitchFamily="18" charset="0"/>
              </a:rPr>
              <a:t>g</a:t>
            </a:r>
            <a:r>
              <a:rPr lang="en-US" baseline="-25000" dirty="0" err="1">
                <a:latin typeface="Calibri" panose="020F0502020204030204" pitchFamily="34" charset="0"/>
                <a:ea typeface="Calibri" panose="020F0502020204030204" pitchFamily="34" charset="0"/>
                <a:cs typeface="Times New Roman" panose="02020603050405020304" pitchFamily="18" charset="0"/>
              </a:rPr>
              <a:t>SOL</a:t>
            </a:r>
            <a:r>
              <a:rPr lang="en-US" baseline="-25000" dirty="0">
                <a:latin typeface="Calibri" panose="020F0502020204030204" pitchFamily="34" charset="0"/>
                <a:ea typeface="Calibri" panose="020F0502020204030204" pitchFamily="34" charset="0"/>
                <a:cs typeface="Times New Roman" panose="02020603050405020304" pitchFamily="18" charset="0"/>
              </a:rPr>
              <a:t>-SOL</a:t>
            </a:r>
            <a:r>
              <a:rPr lang="en-US" dirty="0">
                <a:latin typeface="Calibri" panose="020F0502020204030204" pitchFamily="34" charset="0"/>
                <a:ea typeface="Calibri" panose="020F0502020204030204" pitchFamily="34" charset="0"/>
                <a:cs typeface="Times New Roman" panose="02020603050405020304" pitchFamily="18" charset="0"/>
              </a:rPr>
              <a:t>(r) peak corresponds to?</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9814086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825833" y="1850755"/>
            <a:ext cx="7986912" cy="3170099"/>
          </a:xfrm>
          <a:prstGeom prst="rect">
            <a:avLst/>
          </a:prstGeom>
          <a:noFill/>
        </p:spPr>
        <p:txBody>
          <a:bodyPr wrap="square" rtlCol="0">
            <a:spAutoFit/>
          </a:bodyPr>
          <a:lstStyle/>
          <a:p>
            <a:r>
              <a:rPr lang="en-US" sz="2000" dirty="0"/>
              <a:t>The mean squared displacement of a system consisting of 10,000 particles simulated for approximately 920,000 Tau was analyzed, and is as shown in graph (</a:t>
            </a:r>
            <a:r>
              <a:rPr lang="en-US" sz="2000" dirty="0" err="1"/>
              <a:t>i</a:t>
            </a:r>
            <a:r>
              <a:rPr lang="en-US" sz="2000" dirty="0"/>
              <a:t>). Due to noise at long times ( &gt; 100,000 Tau as shown in the inset), it was decided that the data must be block averaged. </a:t>
            </a:r>
          </a:p>
          <a:p>
            <a:pPr marL="342900" indent="-342900">
              <a:buAutoNum type="alphaLcPeriod"/>
            </a:pPr>
            <a:r>
              <a:rPr lang="en-US" sz="2000" dirty="0"/>
              <a:t>Which of the two graphs shown below is the result of block averaging graph (</a:t>
            </a:r>
            <a:r>
              <a:rPr lang="en-US" sz="2000" dirty="0" err="1"/>
              <a:t>i</a:t>
            </a:r>
            <a:r>
              <a:rPr lang="en-US" sz="2000" dirty="0"/>
              <a:t>), and why?  (15 </a:t>
            </a:r>
            <a:r>
              <a:rPr lang="en-US" sz="2000" dirty="0" err="1"/>
              <a:t>pts</a:t>
            </a:r>
            <a:r>
              <a:rPr lang="en-US" sz="2000" dirty="0"/>
              <a:t>)</a:t>
            </a:r>
          </a:p>
          <a:p>
            <a:pPr marL="342900" indent="-342900">
              <a:buAutoNum type="alphaLcPeriod"/>
            </a:pPr>
            <a:r>
              <a:rPr lang="en-US" sz="2000" dirty="0"/>
              <a:t>Can you make an approximate estimate of what the size of each block is (in units of Tau), and how many blocks of data there were (assuming that the blocks were not overlapping)? (5 </a:t>
            </a:r>
            <a:r>
              <a:rPr lang="en-US" sz="2000" dirty="0" err="1"/>
              <a:t>pts</a:t>
            </a:r>
            <a:r>
              <a:rPr lang="en-US" sz="2000" dirty="0"/>
              <a:t>)</a:t>
            </a:r>
          </a:p>
          <a:p>
            <a:endParaRPr lang="en-US" sz="2000" dirty="0"/>
          </a:p>
        </p:txBody>
      </p:sp>
      <p:sp>
        <p:nvSpPr>
          <p:cNvPr id="2" name="TextBox 1">
            <a:extLst>
              <a:ext uri="{FF2B5EF4-FFF2-40B4-BE49-F238E27FC236}">
                <a16:creationId xmlns:a16="http://schemas.microsoft.com/office/drawing/2014/main" id="{20158635-7041-3549-86B3-6FEACF438053}"/>
              </a:ext>
            </a:extLst>
          </p:cNvPr>
          <p:cNvSpPr txBox="1"/>
          <p:nvPr/>
        </p:nvSpPr>
        <p:spPr>
          <a:xfrm>
            <a:off x="825833" y="716691"/>
            <a:ext cx="7716728" cy="369332"/>
          </a:xfrm>
          <a:prstGeom prst="rect">
            <a:avLst/>
          </a:prstGeom>
          <a:noFill/>
        </p:spPr>
        <p:txBody>
          <a:bodyPr wrap="none" rtlCol="0">
            <a:spAutoFit/>
          </a:bodyPr>
          <a:lstStyle/>
          <a:p>
            <a:r>
              <a:rPr lang="en-US" dirty="0"/>
              <a:t>BONUS QUESTION (Tau corresponds to a time unit, and Sigma is a unit of length)</a:t>
            </a:r>
          </a:p>
        </p:txBody>
      </p:sp>
    </p:spTree>
    <p:extLst>
      <p:ext uri="{BB962C8B-B14F-4D97-AF65-F5344CB8AC3E}">
        <p14:creationId xmlns:p14="http://schemas.microsoft.com/office/powerpoint/2010/main" val="34478321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Group 20"/>
          <p:cNvGrpSpPr/>
          <p:nvPr/>
        </p:nvGrpSpPr>
        <p:grpSpPr>
          <a:xfrm>
            <a:off x="377046" y="128388"/>
            <a:ext cx="8022806" cy="6551970"/>
            <a:chOff x="377046" y="128388"/>
            <a:chExt cx="8022806" cy="6551970"/>
          </a:xfrm>
        </p:grpSpPr>
        <p:pic>
          <p:nvPicPr>
            <p:cNvPr id="11" name="Picture 10"/>
            <p:cNvPicPr>
              <a:picLocks noChangeAspect="1"/>
            </p:cNvPicPr>
            <p:nvPr/>
          </p:nvPicPr>
          <p:blipFill>
            <a:blip r:embed="rId2"/>
            <a:stretch>
              <a:fillRect/>
            </a:stretch>
          </p:blipFill>
          <p:spPr>
            <a:xfrm>
              <a:off x="5137227" y="3460051"/>
              <a:ext cx="3262625" cy="2981115"/>
            </a:xfrm>
            <a:prstGeom prst="rect">
              <a:avLst/>
            </a:prstGeom>
          </p:spPr>
        </p:pic>
        <p:pic>
          <p:nvPicPr>
            <p:cNvPr id="8" name="Picture 7"/>
            <p:cNvPicPr>
              <a:picLocks noChangeAspect="1"/>
            </p:cNvPicPr>
            <p:nvPr/>
          </p:nvPicPr>
          <p:blipFill>
            <a:blip r:embed="rId3"/>
            <a:stretch>
              <a:fillRect/>
            </a:stretch>
          </p:blipFill>
          <p:spPr>
            <a:xfrm>
              <a:off x="831120" y="3460051"/>
              <a:ext cx="3254698" cy="2954924"/>
            </a:xfrm>
            <a:prstGeom prst="rect">
              <a:avLst/>
            </a:prstGeom>
          </p:spPr>
        </p:pic>
        <p:pic>
          <p:nvPicPr>
            <p:cNvPr id="3" name="Picture 2"/>
            <p:cNvPicPr>
              <a:picLocks noChangeAspect="1"/>
            </p:cNvPicPr>
            <p:nvPr/>
          </p:nvPicPr>
          <p:blipFill>
            <a:blip r:embed="rId4"/>
            <a:stretch>
              <a:fillRect/>
            </a:stretch>
          </p:blipFill>
          <p:spPr>
            <a:xfrm>
              <a:off x="2986827" y="128388"/>
              <a:ext cx="3254698" cy="2927807"/>
            </a:xfrm>
            <a:prstGeom prst="rect">
              <a:avLst/>
            </a:prstGeom>
          </p:spPr>
        </p:pic>
        <p:sp>
          <p:nvSpPr>
            <p:cNvPr id="9" name="TextBox 8"/>
            <p:cNvSpPr txBox="1"/>
            <p:nvPr/>
          </p:nvSpPr>
          <p:spPr>
            <a:xfrm rot="16200000">
              <a:off x="2397880" y="1341786"/>
              <a:ext cx="691970" cy="246221"/>
            </a:xfrm>
            <a:prstGeom prst="rect">
              <a:avLst/>
            </a:prstGeom>
            <a:noFill/>
          </p:spPr>
          <p:txBody>
            <a:bodyPr wrap="none" rtlCol="0">
              <a:spAutoFit/>
            </a:bodyPr>
            <a:lstStyle/>
            <a:p>
              <a:r>
                <a:rPr lang="en-US" sz="1000" dirty="0">
                  <a:latin typeface="Times New Roman"/>
                  <a:cs typeface="Times New Roman"/>
                </a:rPr>
                <a:t>MSD (σ</a:t>
              </a:r>
              <a:r>
                <a:rPr lang="en-US" sz="1000" baseline="30000" dirty="0">
                  <a:latin typeface="Times New Roman"/>
                  <a:cs typeface="Times New Roman"/>
                </a:rPr>
                <a:t>2</a:t>
              </a:r>
              <a:r>
                <a:rPr lang="en-US" sz="1000" dirty="0">
                  <a:latin typeface="Times New Roman"/>
                  <a:cs typeface="Times New Roman"/>
                </a:rPr>
                <a:t>) </a:t>
              </a:r>
            </a:p>
          </p:txBody>
        </p:sp>
        <p:sp>
          <p:nvSpPr>
            <p:cNvPr id="10" name="TextBox 9"/>
            <p:cNvSpPr txBox="1"/>
            <p:nvPr/>
          </p:nvSpPr>
          <p:spPr>
            <a:xfrm>
              <a:off x="4383388" y="3015007"/>
              <a:ext cx="758679" cy="246221"/>
            </a:xfrm>
            <a:prstGeom prst="rect">
              <a:avLst/>
            </a:prstGeom>
            <a:noFill/>
          </p:spPr>
          <p:txBody>
            <a:bodyPr wrap="none" rtlCol="0">
              <a:spAutoFit/>
            </a:bodyPr>
            <a:lstStyle/>
            <a:p>
              <a:r>
                <a:rPr lang="en-US" sz="1000" dirty="0">
                  <a:latin typeface="Times New Roman"/>
                  <a:cs typeface="Times New Roman"/>
                </a:rPr>
                <a:t>Time (Tau)</a:t>
              </a:r>
            </a:p>
          </p:txBody>
        </p:sp>
        <p:sp>
          <p:nvSpPr>
            <p:cNvPr id="13" name="TextBox 12"/>
            <p:cNvSpPr txBox="1"/>
            <p:nvPr/>
          </p:nvSpPr>
          <p:spPr>
            <a:xfrm rot="16200000">
              <a:off x="184889" y="4603621"/>
              <a:ext cx="691970" cy="246221"/>
            </a:xfrm>
            <a:prstGeom prst="rect">
              <a:avLst/>
            </a:prstGeom>
            <a:noFill/>
          </p:spPr>
          <p:txBody>
            <a:bodyPr wrap="none" rtlCol="0">
              <a:spAutoFit/>
            </a:bodyPr>
            <a:lstStyle/>
            <a:p>
              <a:r>
                <a:rPr lang="en-US" sz="1000" dirty="0">
                  <a:latin typeface="Times New Roman"/>
                  <a:cs typeface="Times New Roman"/>
                </a:rPr>
                <a:t>MSD (σ</a:t>
              </a:r>
              <a:r>
                <a:rPr lang="en-US" sz="1000" baseline="30000" dirty="0">
                  <a:latin typeface="Times New Roman"/>
                  <a:cs typeface="Times New Roman"/>
                </a:rPr>
                <a:t>2</a:t>
              </a:r>
              <a:r>
                <a:rPr lang="en-US" sz="1000" dirty="0">
                  <a:latin typeface="Times New Roman"/>
                  <a:cs typeface="Times New Roman"/>
                </a:rPr>
                <a:t>) </a:t>
              </a:r>
            </a:p>
          </p:txBody>
        </p:sp>
        <p:sp>
          <p:nvSpPr>
            <p:cNvPr id="14" name="TextBox 13"/>
            <p:cNvSpPr txBox="1"/>
            <p:nvPr/>
          </p:nvSpPr>
          <p:spPr>
            <a:xfrm>
              <a:off x="1906397" y="6434137"/>
              <a:ext cx="758679" cy="246221"/>
            </a:xfrm>
            <a:prstGeom prst="rect">
              <a:avLst/>
            </a:prstGeom>
            <a:noFill/>
          </p:spPr>
          <p:txBody>
            <a:bodyPr wrap="none" rtlCol="0">
              <a:spAutoFit/>
            </a:bodyPr>
            <a:lstStyle/>
            <a:p>
              <a:r>
                <a:rPr lang="en-US" sz="1000" dirty="0">
                  <a:latin typeface="Times New Roman"/>
                  <a:cs typeface="Times New Roman"/>
                </a:rPr>
                <a:t>Time (Tau)</a:t>
              </a:r>
            </a:p>
          </p:txBody>
        </p:sp>
        <p:sp>
          <p:nvSpPr>
            <p:cNvPr id="15" name="TextBox 14"/>
            <p:cNvSpPr txBox="1"/>
            <p:nvPr/>
          </p:nvSpPr>
          <p:spPr>
            <a:xfrm rot="16200000">
              <a:off x="4562550" y="4603621"/>
              <a:ext cx="691970" cy="246221"/>
            </a:xfrm>
            <a:prstGeom prst="rect">
              <a:avLst/>
            </a:prstGeom>
            <a:noFill/>
          </p:spPr>
          <p:txBody>
            <a:bodyPr wrap="none" rtlCol="0">
              <a:spAutoFit/>
            </a:bodyPr>
            <a:lstStyle/>
            <a:p>
              <a:r>
                <a:rPr lang="en-US" sz="1000" dirty="0">
                  <a:latin typeface="Times New Roman"/>
                  <a:cs typeface="Times New Roman"/>
                </a:rPr>
                <a:t>MSD (σ</a:t>
              </a:r>
              <a:r>
                <a:rPr lang="en-US" sz="1000" baseline="30000" dirty="0">
                  <a:latin typeface="Times New Roman"/>
                  <a:cs typeface="Times New Roman"/>
                </a:rPr>
                <a:t>2</a:t>
              </a:r>
              <a:r>
                <a:rPr lang="en-US" sz="1000" dirty="0">
                  <a:latin typeface="Times New Roman"/>
                  <a:cs typeface="Times New Roman"/>
                </a:rPr>
                <a:t>) </a:t>
              </a:r>
            </a:p>
          </p:txBody>
        </p:sp>
        <p:sp>
          <p:nvSpPr>
            <p:cNvPr id="16" name="TextBox 15"/>
            <p:cNvSpPr txBox="1"/>
            <p:nvPr/>
          </p:nvSpPr>
          <p:spPr>
            <a:xfrm>
              <a:off x="6563820" y="6434136"/>
              <a:ext cx="758679" cy="246221"/>
            </a:xfrm>
            <a:prstGeom prst="rect">
              <a:avLst/>
            </a:prstGeom>
            <a:noFill/>
          </p:spPr>
          <p:txBody>
            <a:bodyPr wrap="none" rtlCol="0">
              <a:spAutoFit/>
            </a:bodyPr>
            <a:lstStyle/>
            <a:p>
              <a:r>
                <a:rPr lang="en-US" sz="1000" dirty="0">
                  <a:latin typeface="Times New Roman"/>
                  <a:cs typeface="Times New Roman"/>
                </a:rPr>
                <a:t>Time (Tau)</a:t>
              </a:r>
            </a:p>
          </p:txBody>
        </p:sp>
        <p:sp>
          <p:nvSpPr>
            <p:cNvPr id="17" name="TextBox 16"/>
            <p:cNvSpPr txBox="1"/>
            <p:nvPr/>
          </p:nvSpPr>
          <p:spPr>
            <a:xfrm>
              <a:off x="2665076" y="207393"/>
              <a:ext cx="263000" cy="246221"/>
            </a:xfrm>
            <a:prstGeom prst="rect">
              <a:avLst/>
            </a:prstGeom>
            <a:noFill/>
          </p:spPr>
          <p:txBody>
            <a:bodyPr wrap="none" rtlCol="0">
              <a:spAutoFit/>
            </a:bodyPr>
            <a:lstStyle/>
            <a:p>
              <a:r>
                <a:rPr lang="en-US" sz="1000" dirty="0">
                  <a:latin typeface="Times New Roman"/>
                  <a:cs typeface="Times New Roman"/>
                </a:rPr>
                <a:t>i)</a:t>
              </a:r>
            </a:p>
          </p:txBody>
        </p:sp>
        <p:sp>
          <p:nvSpPr>
            <p:cNvPr id="18" name="TextBox 17"/>
            <p:cNvSpPr txBox="1"/>
            <p:nvPr/>
          </p:nvSpPr>
          <p:spPr>
            <a:xfrm>
              <a:off x="377046" y="3460051"/>
              <a:ext cx="300082" cy="246221"/>
            </a:xfrm>
            <a:prstGeom prst="rect">
              <a:avLst/>
            </a:prstGeom>
            <a:noFill/>
          </p:spPr>
          <p:txBody>
            <a:bodyPr wrap="none" rtlCol="0">
              <a:spAutoFit/>
            </a:bodyPr>
            <a:lstStyle/>
            <a:p>
              <a:r>
                <a:rPr lang="en-US" sz="1000" dirty="0">
                  <a:latin typeface="Times New Roman"/>
                  <a:cs typeface="Times New Roman"/>
                </a:rPr>
                <a:t>ii)</a:t>
              </a:r>
            </a:p>
          </p:txBody>
        </p:sp>
        <p:sp>
          <p:nvSpPr>
            <p:cNvPr id="19" name="TextBox 18"/>
            <p:cNvSpPr txBox="1"/>
            <p:nvPr/>
          </p:nvSpPr>
          <p:spPr>
            <a:xfrm>
              <a:off x="4697386" y="3460051"/>
              <a:ext cx="334259" cy="246221"/>
            </a:xfrm>
            <a:prstGeom prst="rect">
              <a:avLst/>
            </a:prstGeom>
            <a:noFill/>
          </p:spPr>
          <p:txBody>
            <a:bodyPr wrap="none" rtlCol="0">
              <a:spAutoFit/>
            </a:bodyPr>
            <a:lstStyle/>
            <a:p>
              <a:r>
                <a:rPr lang="en-US" sz="1000" dirty="0">
                  <a:latin typeface="Times New Roman"/>
                  <a:cs typeface="Times New Roman"/>
                </a:rPr>
                <a:t>iii)</a:t>
              </a:r>
            </a:p>
          </p:txBody>
        </p:sp>
        <p:pic>
          <p:nvPicPr>
            <p:cNvPr id="2" name="Picture 1"/>
            <p:cNvPicPr>
              <a:picLocks noChangeAspect="1"/>
            </p:cNvPicPr>
            <p:nvPr/>
          </p:nvPicPr>
          <p:blipFill>
            <a:blip r:embed="rId5"/>
            <a:stretch>
              <a:fillRect/>
            </a:stretch>
          </p:blipFill>
          <p:spPr>
            <a:xfrm>
              <a:off x="3346676" y="207393"/>
              <a:ext cx="1404972" cy="1231255"/>
            </a:xfrm>
            <a:prstGeom prst="rect">
              <a:avLst/>
            </a:prstGeom>
          </p:spPr>
        </p:pic>
        <p:pic>
          <p:nvPicPr>
            <p:cNvPr id="4" name="Picture 3"/>
            <p:cNvPicPr>
              <a:picLocks noChangeAspect="1"/>
            </p:cNvPicPr>
            <p:nvPr/>
          </p:nvPicPr>
          <p:blipFill>
            <a:blip r:embed="rId6"/>
            <a:stretch>
              <a:fillRect/>
            </a:stretch>
          </p:blipFill>
          <p:spPr>
            <a:xfrm>
              <a:off x="1212576" y="3574423"/>
              <a:ext cx="1390416" cy="1231254"/>
            </a:xfrm>
            <a:prstGeom prst="rect">
              <a:avLst/>
            </a:prstGeom>
          </p:spPr>
        </p:pic>
        <p:pic>
          <p:nvPicPr>
            <p:cNvPr id="5" name="Picture 4"/>
            <p:cNvPicPr>
              <a:picLocks noChangeAspect="1"/>
            </p:cNvPicPr>
            <p:nvPr/>
          </p:nvPicPr>
          <p:blipFill>
            <a:blip r:embed="rId7"/>
            <a:stretch>
              <a:fillRect/>
            </a:stretch>
          </p:blipFill>
          <p:spPr>
            <a:xfrm>
              <a:off x="5522128" y="3574423"/>
              <a:ext cx="1421032" cy="1262795"/>
            </a:xfrm>
            <a:prstGeom prst="rect">
              <a:avLst/>
            </a:prstGeom>
          </p:spPr>
        </p:pic>
      </p:grpSp>
    </p:spTree>
    <p:extLst>
      <p:ext uri="{BB962C8B-B14F-4D97-AF65-F5344CB8AC3E}">
        <p14:creationId xmlns:p14="http://schemas.microsoft.com/office/powerpoint/2010/main" val="397786362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303</TotalTime>
  <Words>404</Words>
  <Application>Microsoft Macintosh PowerPoint</Application>
  <PresentationFormat>On-screen Show (4:3)</PresentationFormat>
  <Paragraphs>63</Paragraphs>
  <Slides>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vt:i4>
      </vt:variant>
    </vt:vector>
  </HeadingPairs>
  <TitlesOfParts>
    <vt:vector size="8" baseType="lpstr">
      <vt:lpstr>Arial</vt:lpstr>
      <vt:lpstr>Calibri</vt:lpstr>
      <vt:lpstr>Times New Roman</vt:lpstr>
      <vt:lpstr>Office Theme</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Janani</dc:creator>
  <cp:lastModifiedBy>Sarah Alamdari</cp:lastModifiedBy>
  <cp:revision>25</cp:revision>
  <dcterms:created xsi:type="dcterms:W3CDTF">2016-12-12T15:07:21Z</dcterms:created>
  <dcterms:modified xsi:type="dcterms:W3CDTF">2020-03-06T22:27:25Z</dcterms:modified>
</cp:coreProperties>
</file>